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3E63B-EF3D-440F-8C0F-6B9DCDA476E9}" type="datetimeFigureOut">
              <a:rPr lang="hu-HU" smtClean="0"/>
              <a:t>2024. 04. 21.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10B96-FE90-4FAA-A818-3D440062888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6605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10B96-FE90-4FAA-A818-3D440062888F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6599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10B96-FE90-4FAA-A818-3D440062888F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9922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2024. 04. 21.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10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2024. 04. 21.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4307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2024. 04. 21.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8610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2024. 04. 21.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8275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2024. 04. 21.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851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2024. 04. 21.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4991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2024. 04. 21.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927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2024. 04. 21.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4733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2024. 04. 21.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78184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DAF52F-EA93-4A36-85BF-38A34E564639}" type="datetimeFigureOut">
              <a:rPr lang="hu-HU" smtClean="0"/>
              <a:t>2024. 04. 21.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1461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2024. 04. 21.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6480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DAF52F-EA93-4A36-85BF-38A34E564639}" type="datetimeFigureOut">
              <a:rPr lang="hu-HU" smtClean="0"/>
              <a:t>2024. 04. 21.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11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63C252-E5FE-F3D9-722E-AB7591BC41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Cell segmentation / classification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2065F8B-E3F1-CCFF-B28A-192E961FC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On microscopic images using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770119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4DFC36-DF2E-230F-0FB9-19964C55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Dataset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39C520E-21C0-21FE-45A3-EDB12E36F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Annotated images from phase-contrast microscopic and fluorescent sources.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2F81D00-6ACC-E70B-BA99-625FF1A1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733964"/>
            <a:ext cx="2884055" cy="28840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687956B-08F5-5DC2-6DD1-37D0AAE6B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453" y="2733964"/>
            <a:ext cx="2884055" cy="28840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B606726-0E98-6121-5F32-03C5F6AFD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625" y="2741662"/>
            <a:ext cx="2884055" cy="28840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501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939405-0F9B-51C3-878B-77A04932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Goal</a:t>
            </a:r>
          </a:p>
        </p:txBody>
      </p:sp>
      <p:pic>
        <p:nvPicPr>
          <p:cNvPr id="13" name="Tartalom helye 12">
            <a:extLst>
              <a:ext uri="{FF2B5EF4-FFF2-40B4-BE49-F238E27FC236}">
                <a16:creationId xmlns:a16="http://schemas.microsoft.com/office/drawing/2014/main" id="{B67154FF-2931-9A20-3BD9-1C8E08DE9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71" y="2821710"/>
            <a:ext cx="2329411" cy="23294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0BE34881-0961-5432-DF65-A661495376E1}"/>
              </a:ext>
            </a:extLst>
          </p:cNvPr>
          <p:cNvCxnSpPr>
            <a:cxnSpLocks/>
          </p:cNvCxnSpPr>
          <p:nvPr/>
        </p:nvCxnSpPr>
        <p:spPr>
          <a:xfrm>
            <a:off x="3873389" y="4277886"/>
            <a:ext cx="10437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Kép 17">
            <a:extLst>
              <a:ext uri="{FF2B5EF4-FFF2-40B4-BE49-F238E27FC236}">
                <a16:creationId xmlns:a16="http://schemas.microsoft.com/office/drawing/2014/main" id="{9BAC39DA-79AA-366D-3FB1-B2FA42D59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219" y="2821710"/>
            <a:ext cx="2329412" cy="2329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E825B1FB-7EA8-373B-DC9D-443C06515D7C}"/>
              </a:ext>
            </a:extLst>
          </p:cNvPr>
          <p:cNvSpPr txBox="1"/>
          <p:nvPr/>
        </p:nvSpPr>
        <p:spPr>
          <a:xfrm>
            <a:off x="3891862" y="3708712"/>
            <a:ext cx="1025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Cellpose</a:t>
            </a:r>
            <a:br>
              <a:rPr lang="hu-HU" sz="1400" dirty="0"/>
            </a:br>
            <a:r>
              <a:rPr lang="hu-HU" sz="1400" dirty="0"/>
              <a:t>model</a:t>
            </a:r>
          </a:p>
        </p:txBody>
      </p:sp>
      <p:pic>
        <p:nvPicPr>
          <p:cNvPr id="22" name="Kép 21">
            <a:extLst>
              <a:ext uri="{FF2B5EF4-FFF2-40B4-BE49-F238E27FC236}">
                <a16:creationId xmlns:a16="http://schemas.microsoft.com/office/drawing/2014/main" id="{A5256A6A-B016-0547-D7FB-4E8A59F34F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3" t="71249" r="79143" b="19592"/>
          <a:stretch/>
        </p:blipFill>
        <p:spPr>
          <a:xfrm>
            <a:off x="8886428" y="2821710"/>
            <a:ext cx="1151773" cy="7329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13A137D9-3178-961A-6826-41D0D6D81E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4" t="13675" r="69766" b="77275"/>
          <a:stretch/>
        </p:blipFill>
        <p:spPr>
          <a:xfrm>
            <a:off x="8886428" y="4231932"/>
            <a:ext cx="1151771" cy="919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Szövegdoboz 24">
            <a:extLst>
              <a:ext uri="{FF2B5EF4-FFF2-40B4-BE49-F238E27FC236}">
                <a16:creationId xmlns:a16="http://schemas.microsoft.com/office/drawing/2014/main" id="{FF95975B-20EF-7EA1-9C4F-EB2FBE240183}"/>
              </a:ext>
            </a:extLst>
          </p:cNvPr>
          <p:cNvSpPr txBox="1"/>
          <p:nvPr/>
        </p:nvSpPr>
        <p:spPr>
          <a:xfrm>
            <a:off x="9319148" y="3645259"/>
            <a:ext cx="286328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hu-HU" dirty="0"/>
              <a:t>.</a:t>
            </a:r>
            <a:br>
              <a:rPr lang="hu-HU" dirty="0"/>
            </a:br>
            <a:r>
              <a:rPr lang="hu-HU" dirty="0"/>
              <a:t>.</a:t>
            </a:r>
            <a:br>
              <a:rPr lang="hu-HU" dirty="0"/>
            </a:br>
            <a:r>
              <a:rPr lang="hu-HU" dirty="0"/>
              <a:t>.</a:t>
            </a:r>
          </a:p>
        </p:txBody>
      </p: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2A855314-8FB8-73CC-0CC8-0A70B724A90F}"/>
              </a:ext>
            </a:extLst>
          </p:cNvPr>
          <p:cNvCxnSpPr>
            <a:cxnSpLocks/>
          </p:cNvCxnSpPr>
          <p:nvPr/>
        </p:nvCxnSpPr>
        <p:spPr>
          <a:xfrm>
            <a:off x="7643676" y="3480858"/>
            <a:ext cx="10437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E4793323-5FF3-66C0-79FC-65FFFEB09753}"/>
              </a:ext>
            </a:extLst>
          </p:cNvPr>
          <p:cNvSpPr txBox="1"/>
          <p:nvPr/>
        </p:nvSpPr>
        <p:spPr>
          <a:xfrm>
            <a:off x="7589643" y="2911684"/>
            <a:ext cx="1151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Classification</a:t>
            </a:r>
            <a:br>
              <a:rPr lang="hu-HU" sz="1400" dirty="0"/>
            </a:br>
            <a:r>
              <a:rPr lang="hu-HU" sz="1400" dirty="0"/>
              <a:t>model</a:t>
            </a:r>
          </a:p>
        </p:txBody>
      </p:sp>
      <p:cxnSp>
        <p:nvCxnSpPr>
          <p:cNvPr id="29" name="Egyenes összekötő nyíllal 28">
            <a:extLst>
              <a:ext uri="{FF2B5EF4-FFF2-40B4-BE49-F238E27FC236}">
                <a16:creationId xmlns:a16="http://schemas.microsoft.com/office/drawing/2014/main" id="{2E688C43-2720-CF77-779B-CC533049F9D3}"/>
              </a:ext>
            </a:extLst>
          </p:cNvPr>
          <p:cNvCxnSpPr>
            <a:cxnSpLocks/>
          </p:cNvCxnSpPr>
          <p:nvPr/>
        </p:nvCxnSpPr>
        <p:spPr>
          <a:xfrm>
            <a:off x="7643676" y="4910888"/>
            <a:ext cx="10437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5EE1CAE5-A4D8-FC8F-AEC3-7235272D89DD}"/>
              </a:ext>
            </a:extLst>
          </p:cNvPr>
          <p:cNvSpPr txBox="1"/>
          <p:nvPr/>
        </p:nvSpPr>
        <p:spPr>
          <a:xfrm>
            <a:off x="7589643" y="4341714"/>
            <a:ext cx="1151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Classification</a:t>
            </a:r>
            <a:br>
              <a:rPr lang="hu-HU" sz="1400" dirty="0"/>
            </a:br>
            <a:r>
              <a:rPr lang="hu-HU" sz="1400" dirty="0"/>
              <a:t>model</a:t>
            </a:r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3166F296-50FF-AEA6-A15D-D085E760D0BF}"/>
              </a:ext>
            </a:extLst>
          </p:cNvPr>
          <p:cNvSpPr txBox="1"/>
          <p:nvPr/>
        </p:nvSpPr>
        <p:spPr>
          <a:xfrm>
            <a:off x="10111970" y="2988628"/>
            <a:ext cx="104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Cell line</a:t>
            </a:r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D22F3B5D-5C61-5C6E-FADC-65880912294D}"/>
              </a:ext>
            </a:extLst>
          </p:cNvPr>
          <p:cNvSpPr txBox="1"/>
          <p:nvPr/>
        </p:nvSpPr>
        <p:spPr>
          <a:xfrm>
            <a:off x="10111970" y="4506860"/>
            <a:ext cx="104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Cell line</a:t>
            </a:r>
          </a:p>
        </p:txBody>
      </p:sp>
    </p:spTree>
    <p:extLst>
      <p:ext uri="{BB962C8B-B14F-4D97-AF65-F5344CB8AC3E}">
        <p14:creationId xmlns:p14="http://schemas.microsoft.com/office/powerpoint/2010/main" val="3080879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1988B3-FB19-A7A1-5CF7-37C020B8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Segmentation model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A58D6B4-4171-700B-EF75-BE33A9031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Global segmentation capability is needed.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Using diverse set of cell lines for training.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Set of examples is small.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Fine-tuning a pre-trained model for better accuracy.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Using cyto3 cellpose model.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73D9696-0BF9-A734-5C96-F0630D915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109105"/>
            <a:ext cx="5508625" cy="1499637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DF12393-8393-F23E-7B2C-686162E4C254}"/>
              </a:ext>
            </a:extLst>
          </p:cNvPr>
          <p:cNvSpPr txBox="1"/>
          <p:nvPr/>
        </p:nvSpPr>
        <p:spPr>
          <a:xfrm>
            <a:off x="2609301" y="5754255"/>
            <a:ext cx="2484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Cellpose dataset (big)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B323712-EF13-E852-6D50-3C9BD3FBD7F8}"/>
              </a:ext>
            </a:extLst>
          </p:cNvPr>
          <p:cNvSpPr txBox="1"/>
          <p:nvPr/>
        </p:nvSpPr>
        <p:spPr>
          <a:xfrm>
            <a:off x="6853382" y="4449465"/>
            <a:ext cx="8959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 dirty="0"/>
              <a:t>+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1CB350-1841-A957-BC30-49F8768F2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786" y="4109105"/>
            <a:ext cx="1504142" cy="150414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F47730C-707F-7AE1-25DD-372050C75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004" y="4109105"/>
            <a:ext cx="1504142" cy="1504142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D5459667-6630-D68B-B6CB-DF5BB25245D5}"/>
              </a:ext>
            </a:extLst>
          </p:cNvPr>
          <p:cNvSpPr txBox="1"/>
          <p:nvPr/>
        </p:nvSpPr>
        <p:spPr>
          <a:xfrm>
            <a:off x="8257713" y="5754254"/>
            <a:ext cx="2484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Our dataset (small)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814CFCAC-24F8-ED54-1CEE-B3EDD0D2649A}"/>
              </a:ext>
            </a:extLst>
          </p:cNvPr>
          <p:cNvSpPr txBox="1"/>
          <p:nvPr/>
        </p:nvSpPr>
        <p:spPr>
          <a:xfrm>
            <a:off x="142369" y="6498531"/>
            <a:ext cx="2233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rgbClr val="002060"/>
                </a:solidFill>
              </a:rPr>
              <a:t>https://www.cellpose.org/</a:t>
            </a:r>
          </a:p>
        </p:txBody>
      </p:sp>
    </p:spTree>
    <p:extLst>
      <p:ext uri="{BB962C8B-B14F-4D97-AF65-F5344CB8AC3E}">
        <p14:creationId xmlns:p14="http://schemas.microsoft.com/office/powerpoint/2010/main" val="2888534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44F2EB-AB40-1721-E143-9348B0DD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Classification model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F92A48A-6701-9AF7-892D-7180F8425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Using convolutional neural network architecture.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Predicts a probability distribution of possible cell lines.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Supervision is needed.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Did the model generalize?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Or did it just learn the specifics of the measurement methodology?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671A501-79D1-C947-D9CE-F7B39C2E8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3" t="71249" r="79143" b="19592"/>
          <a:stretch/>
        </p:blipFill>
        <p:spPr>
          <a:xfrm>
            <a:off x="1235826" y="4354877"/>
            <a:ext cx="2108907" cy="13420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43B58DD-2716-5FA3-E8F3-2707E20FA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91" y="4187370"/>
            <a:ext cx="4091710" cy="1658574"/>
          </a:xfrm>
          <a:prstGeom prst="rect">
            <a:avLst/>
          </a:prstGeom>
        </p:spPr>
      </p:pic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352E8FB6-BA70-2986-B265-1C8D01CD6BF2}"/>
              </a:ext>
            </a:extLst>
          </p:cNvPr>
          <p:cNvCxnSpPr>
            <a:cxnSpLocks/>
          </p:cNvCxnSpPr>
          <p:nvPr/>
        </p:nvCxnSpPr>
        <p:spPr>
          <a:xfrm>
            <a:off x="3537528" y="5016657"/>
            <a:ext cx="5541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AB6C89D3-3B6F-419E-48C0-B886F34975D7}"/>
              </a:ext>
            </a:extLst>
          </p:cNvPr>
          <p:cNvCxnSpPr>
            <a:cxnSpLocks/>
          </p:cNvCxnSpPr>
          <p:nvPr/>
        </p:nvCxnSpPr>
        <p:spPr>
          <a:xfrm>
            <a:off x="8434648" y="5026817"/>
            <a:ext cx="5541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églalap 15">
            <a:extLst>
              <a:ext uri="{FF2B5EF4-FFF2-40B4-BE49-F238E27FC236}">
                <a16:creationId xmlns:a16="http://schemas.microsoft.com/office/drawing/2014/main" id="{3E29BD41-8B4B-4BA4-125F-A40CBD22FC26}"/>
              </a:ext>
            </a:extLst>
          </p:cNvPr>
          <p:cNvSpPr/>
          <p:nvPr/>
        </p:nvSpPr>
        <p:spPr>
          <a:xfrm>
            <a:off x="9272848" y="4348219"/>
            <a:ext cx="1737360" cy="257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D15F9EAC-DDDB-05F6-50CD-4793975651BA}"/>
              </a:ext>
            </a:extLst>
          </p:cNvPr>
          <p:cNvSpPr/>
          <p:nvPr/>
        </p:nvSpPr>
        <p:spPr>
          <a:xfrm>
            <a:off x="9272848" y="4944388"/>
            <a:ext cx="812800" cy="257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04415BDE-5E28-DF4A-3B0F-FF89B6B9A8AE}"/>
              </a:ext>
            </a:extLst>
          </p:cNvPr>
          <p:cNvSpPr/>
          <p:nvPr/>
        </p:nvSpPr>
        <p:spPr>
          <a:xfrm>
            <a:off x="9272848" y="5540557"/>
            <a:ext cx="1310640" cy="257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6B14567C-072F-B406-D948-4225F8FF9C2A}"/>
              </a:ext>
            </a:extLst>
          </p:cNvPr>
          <p:cNvSpPr txBox="1"/>
          <p:nvPr/>
        </p:nvSpPr>
        <p:spPr>
          <a:xfrm>
            <a:off x="140476" y="6492348"/>
            <a:ext cx="6094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1400" dirty="0">
                <a:solidFill>
                  <a:srgbClr val="002060"/>
                </a:solidFill>
              </a:rPr>
              <a:t>https://www.mdpi.com/1099-4300/19/6/242</a:t>
            </a:r>
          </a:p>
        </p:txBody>
      </p:sp>
    </p:spTree>
    <p:extLst>
      <p:ext uri="{BB962C8B-B14F-4D97-AF65-F5344CB8AC3E}">
        <p14:creationId xmlns:p14="http://schemas.microsoft.com/office/powerpoint/2010/main" val="232946145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ív">
  <a:themeElements>
    <a:clrScheme name="Retrospektív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tív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ív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62</TotalTime>
  <Words>143</Words>
  <Application>Microsoft Office PowerPoint</Application>
  <PresentationFormat>Szélesvásznú</PresentationFormat>
  <Paragraphs>30</Paragraphs>
  <Slides>5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Retrospektív</vt:lpstr>
      <vt:lpstr>Cell segmentation / classification</vt:lpstr>
      <vt:lpstr>Dataset</vt:lpstr>
      <vt:lpstr>Goal</vt:lpstr>
      <vt:lpstr>Segmentation model</vt:lpstr>
      <vt:lpstr>Classification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 segmentation / classification</dc:title>
  <dc:creator>Skáre Erik</dc:creator>
  <cp:lastModifiedBy>Skáre Erik</cp:lastModifiedBy>
  <cp:revision>85</cp:revision>
  <dcterms:created xsi:type="dcterms:W3CDTF">2024-04-21T19:58:45Z</dcterms:created>
  <dcterms:modified xsi:type="dcterms:W3CDTF">2024-04-21T21:01:20Z</dcterms:modified>
</cp:coreProperties>
</file>